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163"/>
    <p:restoredTop sz="96327"/>
  </p:normalViewPr>
  <p:slideViewPr>
    <p:cSldViewPr snapToGrid="0" snapToObjects="1">
      <p:cViewPr varScale="1">
        <p:scale>
          <a:sx n="50" d="100"/>
          <a:sy n="50" d="100"/>
        </p:scale>
        <p:origin x="184" y="18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jpeg>
</file>

<file path=ppt/media/image3.jpg>
</file>

<file path=ppt/media/image4.jpg>
</file>

<file path=ppt/media/image5.jp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B299C-E327-7B4D-B270-D4FAC5260E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EBE499B-0555-AD4B-8157-379F629888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65796E4-759C-C548-8556-FA3C59017B0E}"/>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5" name="Footer Placeholder 4">
            <a:extLst>
              <a:ext uri="{FF2B5EF4-FFF2-40B4-BE49-F238E27FC236}">
                <a16:creationId xmlns:a16="http://schemas.microsoft.com/office/drawing/2014/main" id="{8FE5F5D2-0558-0541-A828-B15151504A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A02F71-0AEB-164F-8E46-2C5762B414EE}"/>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906202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A4FBD-DBBE-4B42-B405-ADBEAFC8AA7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021448-698A-AB40-A4B1-CF8DFAF8148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111DC0-075C-A940-A275-F99EE4DD05D9}"/>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5" name="Footer Placeholder 4">
            <a:extLst>
              <a:ext uri="{FF2B5EF4-FFF2-40B4-BE49-F238E27FC236}">
                <a16:creationId xmlns:a16="http://schemas.microsoft.com/office/drawing/2014/main" id="{F3669733-482E-D340-84AB-66B196B1B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630986-8AE9-FD42-934F-24B9677B6B28}"/>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38185466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F31870-752F-FA4D-8312-021637E1098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3EB1E7-D75A-4E41-9621-AEAD047E98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115E89-A62E-7B44-8B90-C86BE9C341E6}"/>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5" name="Footer Placeholder 4">
            <a:extLst>
              <a:ext uri="{FF2B5EF4-FFF2-40B4-BE49-F238E27FC236}">
                <a16:creationId xmlns:a16="http://schemas.microsoft.com/office/drawing/2014/main" id="{D3A2B2FB-DAAB-0142-84C4-B1C710CF72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6D55CE-B9CE-DE45-B5F2-663493007C83}"/>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2202213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FB503-183F-2A40-8A00-EE7702F33E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733501-CB62-BF49-BA63-D0DC36EB66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AD5A44-0F28-B24B-87E1-08DA262E298F}"/>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5" name="Footer Placeholder 4">
            <a:extLst>
              <a:ext uri="{FF2B5EF4-FFF2-40B4-BE49-F238E27FC236}">
                <a16:creationId xmlns:a16="http://schemas.microsoft.com/office/drawing/2014/main" id="{CDCA07A6-71DE-AD40-A76B-AA909EF156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390D12-89FE-B245-9C96-AC3799197F69}"/>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79665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2386B-353A-D84A-95B0-3D087D24F6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D81E09-B92B-EA4F-A6F7-4277AA1A35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FB7A2E-9D6D-184E-A9F0-5D02453DB288}"/>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5" name="Footer Placeholder 4">
            <a:extLst>
              <a:ext uri="{FF2B5EF4-FFF2-40B4-BE49-F238E27FC236}">
                <a16:creationId xmlns:a16="http://schemas.microsoft.com/office/drawing/2014/main" id="{C03695CA-A6A0-384D-9EE7-16DD0E4AB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1B9101-B8E9-C343-91B5-78202C9FDD60}"/>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1882277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CD0F7-3F2C-EE4C-9519-F7CAA0A95F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61A049-C979-1E47-87E7-162FEEF89F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C9B77E-C22C-6B45-BA42-EDAA2052D5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9C4D479-5FF0-8D45-8B84-739AF72E5057}"/>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6" name="Footer Placeholder 5">
            <a:extLst>
              <a:ext uri="{FF2B5EF4-FFF2-40B4-BE49-F238E27FC236}">
                <a16:creationId xmlns:a16="http://schemas.microsoft.com/office/drawing/2014/main" id="{3B80E69D-F695-A640-B359-0E2FBF2D6C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F0A9FE-B6F9-D94F-A1AA-531029FA5FAE}"/>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3563182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0BF20-C8EB-F146-AB88-8B37384CEAD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C83B28-2CDE-1841-B55A-052A410183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FC6C5C-2B79-714B-91B2-F712A1FF925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D259D1-3507-604D-8E6F-A53D066FE8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03103E5-6E72-CD4F-A339-91D6658E42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B226E28-5E22-F64A-99C5-8B5E4ACB6A3F}"/>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8" name="Footer Placeholder 7">
            <a:extLst>
              <a:ext uri="{FF2B5EF4-FFF2-40B4-BE49-F238E27FC236}">
                <a16:creationId xmlns:a16="http://schemas.microsoft.com/office/drawing/2014/main" id="{B0298CC6-B604-764A-9214-B36D20DA555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ADF268A-1D23-D449-BB58-DE818BD2E1C4}"/>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844149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B6913-4727-CB45-8908-C77EC2DBBE9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90CF157-DEB2-544E-BF07-EF6B4F831283}"/>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4" name="Footer Placeholder 3">
            <a:extLst>
              <a:ext uri="{FF2B5EF4-FFF2-40B4-BE49-F238E27FC236}">
                <a16:creationId xmlns:a16="http://schemas.microsoft.com/office/drawing/2014/main" id="{9FC17E34-E9B9-6647-9662-1F4825FB6B3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A811EB-E94E-464A-A6C9-AE548463ABB5}"/>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525696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E0C67B1-D4F7-8B4A-87C3-77645EE3DF7F}"/>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3" name="Footer Placeholder 2">
            <a:extLst>
              <a:ext uri="{FF2B5EF4-FFF2-40B4-BE49-F238E27FC236}">
                <a16:creationId xmlns:a16="http://schemas.microsoft.com/office/drawing/2014/main" id="{617D64B8-6650-D04A-81DF-CC6C9126EB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4E827B0-3610-CD4F-B374-A6E1F2F6F037}"/>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2672155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61D99-A71F-EE46-9B52-8665736643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53E74D-A943-BC44-8BD2-D341FE12CB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39D23F0-60CF-D44B-917C-3B8A85B7EC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F27F19-0D69-7B45-94D4-7AB68F1AB9D2}"/>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6" name="Footer Placeholder 5">
            <a:extLst>
              <a:ext uri="{FF2B5EF4-FFF2-40B4-BE49-F238E27FC236}">
                <a16:creationId xmlns:a16="http://schemas.microsoft.com/office/drawing/2014/main" id="{FCEDD4E5-6EDC-4C46-95EB-37CC7018C1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D42EA2-E315-CB44-91F1-968D59A54483}"/>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971850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F89BE-380A-B04B-97C6-FA2366B8B6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1E7E28-6C95-2046-8FD7-56821AD2F2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80C5BE1-09FD-EE41-AE00-9052CC81E9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86FDE0-938F-BE42-B9B5-F36113401035}"/>
              </a:ext>
            </a:extLst>
          </p:cNvPr>
          <p:cNvSpPr>
            <a:spLocks noGrp="1"/>
          </p:cNvSpPr>
          <p:nvPr>
            <p:ph type="dt" sz="half" idx="10"/>
          </p:nvPr>
        </p:nvSpPr>
        <p:spPr/>
        <p:txBody>
          <a:bodyPr/>
          <a:lstStyle/>
          <a:p>
            <a:fld id="{778DD4CC-574D-B042-8A7D-20485149CB94}" type="datetimeFigureOut">
              <a:rPr lang="en-US" smtClean="0"/>
              <a:t>2/4/22</a:t>
            </a:fld>
            <a:endParaRPr lang="en-US"/>
          </a:p>
        </p:txBody>
      </p:sp>
      <p:sp>
        <p:nvSpPr>
          <p:cNvPr id="6" name="Footer Placeholder 5">
            <a:extLst>
              <a:ext uri="{FF2B5EF4-FFF2-40B4-BE49-F238E27FC236}">
                <a16:creationId xmlns:a16="http://schemas.microsoft.com/office/drawing/2014/main" id="{D5AE5918-A3AE-D646-A87D-9C080BC785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B37A14-D8E0-F446-B520-5764B743B65D}"/>
              </a:ext>
            </a:extLst>
          </p:cNvPr>
          <p:cNvSpPr>
            <a:spLocks noGrp="1"/>
          </p:cNvSpPr>
          <p:nvPr>
            <p:ph type="sldNum" sz="quarter" idx="12"/>
          </p:nvPr>
        </p:nvSpPr>
        <p:spPr/>
        <p:txBody>
          <a:bodyPr/>
          <a:lstStyle/>
          <a:p>
            <a:fld id="{6EB4DE79-63C0-534E-AD8D-75FDA7A22938}" type="slidenum">
              <a:rPr lang="en-US" smtClean="0"/>
              <a:t>‹#›</a:t>
            </a:fld>
            <a:endParaRPr lang="en-US"/>
          </a:p>
        </p:txBody>
      </p:sp>
    </p:spTree>
    <p:extLst>
      <p:ext uri="{BB962C8B-B14F-4D97-AF65-F5344CB8AC3E}">
        <p14:creationId xmlns:p14="http://schemas.microsoft.com/office/powerpoint/2010/main" val="2537007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F2C235-E29E-4544-8F52-4FEA0E2FC94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EFC517-6F0A-0446-9613-C9B4D4FAE4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476581-B322-F241-8273-7F7B0089B3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8DD4CC-574D-B042-8A7D-20485149CB94}" type="datetimeFigureOut">
              <a:rPr lang="en-US" smtClean="0"/>
              <a:t>2/4/22</a:t>
            </a:fld>
            <a:endParaRPr lang="en-US"/>
          </a:p>
        </p:txBody>
      </p:sp>
      <p:sp>
        <p:nvSpPr>
          <p:cNvPr id="5" name="Footer Placeholder 4">
            <a:extLst>
              <a:ext uri="{FF2B5EF4-FFF2-40B4-BE49-F238E27FC236}">
                <a16:creationId xmlns:a16="http://schemas.microsoft.com/office/drawing/2014/main" id="{5D0EA420-16B6-6248-8C0E-ADB0B23B39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61A72B1-3C30-D042-951C-1839FADE57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B4DE79-63C0-534E-AD8D-75FDA7A22938}" type="slidenum">
              <a:rPr lang="en-US" smtClean="0"/>
              <a:t>‹#›</a:t>
            </a:fld>
            <a:endParaRPr lang="en-US"/>
          </a:p>
        </p:txBody>
      </p:sp>
    </p:spTree>
    <p:extLst>
      <p:ext uri="{BB962C8B-B14F-4D97-AF65-F5344CB8AC3E}">
        <p14:creationId xmlns:p14="http://schemas.microsoft.com/office/powerpoint/2010/main" val="3249805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blur&#10;&#10;Description automatically generated">
            <a:extLst>
              <a:ext uri="{FF2B5EF4-FFF2-40B4-BE49-F238E27FC236}">
                <a16:creationId xmlns:a16="http://schemas.microsoft.com/office/drawing/2014/main" id="{2B57E0A9-4283-FA4F-8379-D70DCCAF0E80}"/>
              </a:ext>
            </a:extLst>
          </p:cNvPr>
          <p:cNvPicPr>
            <a:picLocks noChangeAspect="1"/>
          </p:cNvPicPr>
          <p:nvPr/>
        </p:nvPicPr>
        <p:blipFill rotWithShape="1">
          <a:blip r:embed="rId2"/>
          <a:srcRect t="1747"/>
          <a:stretch/>
        </p:blipFill>
        <p:spPr>
          <a:xfrm>
            <a:off x="20" y="10"/>
            <a:ext cx="12191980" cy="6857990"/>
          </a:xfrm>
          <a:prstGeom prst="rect">
            <a:avLst/>
          </a:prstGeom>
        </p:spPr>
      </p:pic>
      <p:sp>
        <p:nvSpPr>
          <p:cNvPr id="10" name="Freeform 5">
            <a:extLst>
              <a:ext uri="{FF2B5EF4-FFF2-40B4-BE49-F238E27FC236}">
                <a16:creationId xmlns:a16="http://schemas.microsoft.com/office/drawing/2014/main" id="{87CC2527-562A-4F69-B487-4371E5B243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7488621" y="2277613"/>
            <a:ext cx="4703379" cy="4580387"/>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0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FBF95B9F-4DB7-0049-9AA7-6F06E015B12F}"/>
              </a:ext>
            </a:extLst>
          </p:cNvPr>
          <p:cNvSpPr>
            <a:spLocks noGrp="1"/>
          </p:cNvSpPr>
          <p:nvPr>
            <p:ph type="ctrTitle"/>
          </p:nvPr>
        </p:nvSpPr>
        <p:spPr>
          <a:xfrm>
            <a:off x="8022021" y="3231931"/>
            <a:ext cx="3852041" cy="1834056"/>
          </a:xfrm>
        </p:spPr>
        <p:txBody>
          <a:bodyPr>
            <a:normAutofit/>
          </a:bodyPr>
          <a:lstStyle/>
          <a:p>
            <a:r>
              <a:rPr lang="en-US" sz="4000" dirty="0"/>
              <a:t>Music Generation with Neural Network Models</a:t>
            </a:r>
          </a:p>
        </p:txBody>
      </p:sp>
      <p:sp>
        <p:nvSpPr>
          <p:cNvPr id="3" name="Subtitle 2">
            <a:extLst>
              <a:ext uri="{FF2B5EF4-FFF2-40B4-BE49-F238E27FC236}">
                <a16:creationId xmlns:a16="http://schemas.microsoft.com/office/drawing/2014/main" id="{E7A7D0DC-7C79-4C4E-9EEF-BB5046234FF5}"/>
              </a:ext>
            </a:extLst>
          </p:cNvPr>
          <p:cNvSpPr>
            <a:spLocks noGrp="1"/>
          </p:cNvSpPr>
          <p:nvPr>
            <p:ph type="subTitle" idx="1"/>
          </p:nvPr>
        </p:nvSpPr>
        <p:spPr>
          <a:xfrm>
            <a:off x="7782910" y="5242675"/>
            <a:ext cx="4330262" cy="683284"/>
          </a:xfrm>
        </p:spPr>
        <p:txBody>
          <a:bodyPr>
            <a:normAutofit/>
          </a:bodyPr>
          <a:lstStyle/>
          <a:p>
            <a:r>
              <a:rPr lang="en-US" sz="2000" dirty="0"/>
              <a:t>By: David Castillo</a:t>
            </a:r>
          </a:p>
        </p:txBody>
      </p:sp>
      <p:cxnSp>
        <p:nvCxnSpPr>
          <p:cNvPr id="12" name="Straight Connector 11">
            <a:extLst>
              <a:ext uri="{FF2B5EF4-FFF2-40B4-BE49-F238E27FC236}">
                <a16:creationId xmlns:a16="http://schemas.microsoft.com/office/drawing/2014/main" id="{BCDAEC91-5BCE-4B55-9CC0-43EF94CB73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80331" y="5123793"/>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8458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A87DF4-9090-2D49-B066-C76D48352F61}"/>
              </a:ext>
            </a:extLst>
          </p:cNvPr>
          <p:cNvSpPr>
            <a:spLocks noGrp="1"/>
          </p:cNvSpPr>
          <p:nvPr>
            <p:ph type="title"/>
          </p:nvPr>
        </p:nvSpPr>
        <p:spPr>
          <a:xfrm>
            <a:off x="1371599" y="294538"/>
            <a:ext cx="9895951" cy="1033669"/>
          </a:xfrm>
        </p:spPr>
        <p:txBody>
          <a:bodyPr>
            <a:normAutofit/>
          </a:bodyPr>
          <a:lstStyle/>
          <a:p>
            <a:pPr algn="ctr"/>
            <a:r>
              <a:rPr lang="en-US" sz="4000" dirty="0">
                <a:solidFill>
                  <a:srgbClr val="FFFFFF"/>
                </a:solidFill>
              </a:rPr>
              <a:t>Problem Statement</a:t>
            </a:r>
          </a:p>
        </p:txBody>
      </p:sp>
      <p:sp>
        <p:nvSpPr>
          <p:cNvPr id="3" name="Content Placeholder 2">
            <a:extLst>
              <a:ext uri="{FF2B5EF4-FFF2-40B4-BE49-F238E27FC236}">
                <a16:creationId xmlns:a16="http://schemas.microsoft.com/office/drawing/2014/main" id="{82FC262F-F1EB-164C-A3A6-B26FD6C0351F}"/>
              </a:ext>
            </a:extLst>
          </p:cNvPr>
          <p:cNvSpPr>
            <a:spLocks noGrp="1"/>
          </p:cNvSpPr>
          <p:nvPr>
            <p:ph idx="1"/>
          </p:nvPr>
        </p:nvSpPr>
        <p:spPr>
          <a:xfrm>
            <a:off x="1371599" y="2318197"/>
            <a:ext cx="9724031" cy="3683358"/>
          </a:xfrm>
        </p:spPr>
        <p:txBody>
          <a:bodyPr anchor="ctr">
            <a:normAutofit/>
          </a:bodyPr>
          <a:lstStyle/>
          <a:p>
            <a:r>
              <a:rPr lang="en-US" sz="2000" dirty="0"/>
              <a:t>Work as a data scientist for a manager of artists that depend on music sample backdrops.  The manager is worried about the exponentially increasing expenses with clearing samples for his artists beats. If a model can generate new music from existing jazz works to have a bigger collection from which to sample from in house, we can scale up and create sounds with other genres.  This could really help the finances of the business by decreasing the reliance of those expenditures.  Could even be used to inspire artists in house to aid in creating organic sounds. </a:t>
            </a:r>
          </a:p>
        </p:txBody>
      </p:sp>
    </p:spTree>
    <p:extLst>
      <p:ext uri="{BB962C8B-B14F-4D97-AF65-F5344CB8AC3E}">
        <p14:creationId xmlns:p14="http://schemas.microsoft.com/office/powerpoint/2010/main" val="3400378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roplet of water">
            <a:extLst>
              <a:ext uri="{FF2B5EF4-FFF2-40B4-BE49-F238E27FC236}">
                <a16:creationId xmlns:a16="http://schemas.microsoft.com/office/drawing/2014/main" id="{708C8E85-3492-419E-9856-427E19489DEF}"/>
              </a:ext>
            </a:extLst>
          </p:cNvPr>
          <p:cNvPicPr>
            <a:picLocks noChangeAspect="1"/>
          </p:cNvPicPr>
          <p:nvPr/>
        </p:nvPicPr>
        <p:blipFill rotWithShape="1">
          <a:blip r:embed="rId2"/>
          <a:srcRect t="7697" r="13818" b="1394"/>
          <a:stretch/>
        </p:blipFill>
        <p:spPr>
          <a:xfrm>
            <a:off x="3523488" y="10"/>
            <a:ext cx="8668512" cy="6857990"/>
          </a:xfrm>
          <a:prstGeom prst="rect">
            <a:avLst/>
          </a:prstGeom>
        </p:spPr>
      </p:pic>
      <p:sp>
        <p:nvSpPr>
          <p:cNvPr id="32" name="Rectangle 3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995A95-5E8C-4348-9AC8-4165D44EC688}"/>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Background Research</a:t>
            </a:r>
          </a:p>
        </p:txBody>
      </p:sp>
      <p:sp>
        <p:nvSpPr>
          <p:cNvPr id="34" name="Rectangle 3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6" name="Rectangle 3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34508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5" name="Content Placeholder 4" descr="Group of people having fun at music concert">
            <a:extLst>
              <a:ext uri="{FF2B5EF4-FFF2-40B4-BE49-F238E27FC236}">
                <a16:creationId xmlns:a16="http://schemas.microsoft.com/office/drawing/2014/main" id="{3D153BDA-2FFF-1648-8F0C-7B98C67E1257}"/>
              </a:ext>
            </a:extLst>
          </p:cNvPr>
          <p:cNvPicPr>
            <a:picLocks noChangeAspect="1"/>
          </p:cNvPicPr>
          <p:nvPr/>
        </p:nvPicPr>
        <p:blipFill rotWithShape="1">
          <a:blip r:embed="rId2"/>
          <a:srcRect l="3389" r="28638"/>
          <a:stretch/>
        </p:blipFill>
        <p:spPr>
          <a:xfrm>
            <a:off x="20" y="10"/>
            <a:ext cx="7009876" cy="6857990"/>
          </a:xfrm>
          <a:custGeom>
            <a:avLst/>
            <a:gdLst/>
            <a:ahLst/>
            <a:cxnLst/>
            <a:rect l="l" t="t" r="r" b="b"/>
            <a:pathLst>
              <a:path w="7009896" h="6858000">
                <a:moveTo>
                  <a:pt x="0" y="0"/>
                </a:moveTo>
                <a:lnTo>
                  <a:pt x="7009896" y="0"/>
                </a:lnTo>
                <a:lnTo>
                  <a:pt x="7009896" y="1"/>
                </a:lnTo>
                <a:lnTo>
                  <a:pt x="6295211" y="1"/>
                </a:lnTo>
                <a:lnTo>
                  <a:pt x="6195255" y="380651"/>
                </a:lnTo>
                <a:cubicBezTo>
                  <a:pt x="5677600" y="2559611"/>
                  <a:pt x="5966601" y="4758249"/>
                  <a:pt x="6880029" y="6647018"/>
                </a:cubicBezTo>
                <a:lnTo>
                  <a:pt x="6988280" y="6858000"/>
                </a:lnTo>
                <a:lnTo>
                  <a:pt x="0" y="6858000"/>
                </a:lnTo>
                <a:close/>
              </a:path>
            </a:pathLst>
          </a:custGeom>
        </p:spPr>
      </p:pic>
      <p:sp>
        <p:nvSpPr>
          <p:cNvPr id="19" name="Freeform: Shape 18">
            <a:extLst>
              <a:ext uri="{FF2B5EF4-FFF2-40B4-BE49-F238E27FC236}">
                <a16:creationId xmlns:a16="http://schemas.microsoft.com/office/drawing/2014/main" id="{5FDF4720-5445-47BE-89FE-E40D1AE6F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11927" y="-1"/>
            <a:ext cx="6480073" cy="6858002"/>
          </a:xfrm>
          <a:custGeom>
            <a:avLst/>
            <a:gdLst>
              <a:gd name="connsiteX0" fmla="*/ 6130244 w 6480073"/>
              <a:gd name="connsiteY0" fmla="*/ 0 h 6858002"/>
              <a:gd name="connsiteX1" fmla="*/ 6212951 w 6480073"/>
              <a:gd name="connsiteY1" fmla="*/ 314584 h 6858002"/>
              <a:gd name="connsiteX2" fmla="*/ 5540779 w 6480073"/>
              <a:gd name="connsiteY2" fmla="*/ 6756649 h 6858002"/>
              <a:gd name="connsiteX3" fmla="*/ 5489971 w 6480073"/>
              <a:gd name="connsiteY3" fmla="*/ 6858002 h 6858002"/>
              <a:gd name="connsiteX4" fmla="*/ 0 w 6480073"/>
              <a:gd name="connsiteY4" fmla="*/ 6858002 h 6858002"/>
              <a:gd name="connsiteX5" fmla="*/ 0 w 6480073"/>
              <a:gd name="connsiteY5" fmla="*/ 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0073" h="6858002">
                <a:moveTo>
                  <a:pt x="6130244" y="0"/>
                </a:moveTo>
                <a:lnTo>
                  <a:pt x="6212951" y="314584"/>
                </a:lnTo>
                <a:cubicBezTo>
                  <a:pt x="6745828" y="2551616"/>
                  <a:pt x="6460994" y="4808873"/>
                  <a:pt x="5540779" y="6756649"/>
                </a:cubicBezTo>
                <a:lnTo>
                  <a:pt x="5489971" y="6858002"/>
                </a:lnTo>
                <a:lnTo>
                  <a:pt x="0" y="6858002"/>
                </a:lnTo>
                <a:lnTo>
                  <a:pt x="0"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1" name="Freeform: Shape 20">
            <a:extLst>
              <a:ext uri="{FF2B5EF4-FFF2-40B4-BE49-F238E27FC236}">
                <a16:creationId xmlns:a16="http://schemas.microsoft.com/office/drawing/2014/main" id="{AC8710B4-A815-4082-9E4F-F13A00070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42784" y="0"/>
            <a:ext cx="6249216" cy="6858001"/>
          </a:xfrm>
          <a:custGeom>
            <a:avLst/>
            <a:gdLst>
              <a:gd name="connsiteX0" fmla="*/ 0 w 6249216"/>
              <a:gd name="connsiteY0" fmla="*/ 0 h 6858001"/>
              <a:gd name="connsiteX1" fmla="*/ 5893742 w 6249216"/>
              <a:gd name="connsiteY1" fmla="*/ 1 h 6858001"/>
              <a:gd name="connsiteX2" fmla="*/ 5993697 w 6249216"/>
              <a:gd name="connsiteY2" fmla="*/ 380651 h 6858001"/>
              <a:gd name="connsiteX3" fmla="*/ 5308924 w 6249216"/>
              <a:gd name="connsiteY3" fmla="*/ 6647018 h 6858001"/>
              <a:gd name="connsiteX4" fmla="*/ 5200672 w 6249216"/>
              <a:gd name="connsiteY4" fmla="*/ 6858001 h 6858001"/>
              <a:gd name="connsiteX5" fmla="*/ 1 w 6249216"/>
              <a:gd name="connsiteY5"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9216" h="6858001">
                <a:moveTo>
                  <a:pt x="0" y="0"/>
                </a:moveTo>
                <a:lnTo>
                  <a:pt x="5893742" y="1"/>
                </a:lnTo>
                <a:lnTo>
                  <a:pt x="5993697" y="380651"/>
                </a:lnTo>
                <a:cubicBezTo>
                  <a:pt x="6511353" y="2559611"/>
                  <a:pt x="6222352" y="4758249"/>
                  <a:pt x="5308924" y="6647018"/>
                </a:cubicBezTo>
                <a:lnTo>
                  <a:pt x="5200672" y="6858001"/>
                </a:lnTo>
                <a:lnTo>
                  <a:pt x="1" y="68580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4662692-6B54-7948-9A8D-01CA75BFEDD3}"/>
              </a:ext>
            </a:extLst>
          </p:cNvPr>
          <p:cNvSpPr>
            <a:spLocks noGrp="1"/>
          </p:cNvSpPr>
          <p:nvPr>
            <p:ph type="title"/>
          </p:nvPr>
        </p:nvSpPr>
        <p:spPr>
          <a:xfrm>
            <a:off x="6801436" y="1396289"/>
            <a:ext cx="4819952" cy="1325563"/>
          </a:xfrm>
        </p:spPr>
        <p:txBody>
          <a:bodyPr vert="horz" lIns="91440" tIns="45720" rIns="91440" bIns="45720" rtlCol="0">
            <a:normAutofit/>
          </a:bodyPr>
          <a:lstStyle/>
          <a:p>
            <a:r>
              <a:rPr lang="en-US"/>
              <a:t>Music</a:t>
            </a:r>
          </a:p>
        </p:txBody>
      </p:sp>
      <p:sp>
        <p:nvSpPr>
          <p:cNvPr id="16" name="Content Placeholder 15">
            <a:extLst>
              <a:ext uri="{FF2B5EF4-FFF2-40B4-BE49-F238E27FC236}">
                <a16:creationId xmlns:a16="http://schemas.microsoft.com/office/drawing/2014/main" id="{8C9350D2-24F4-46FC-97B7-57E66AB20BC3}"/>
              </a:ext>
            </a:extLst>
          </p:cNvPr>
          <p:cNvSpPr>
            <a:spLocks noGrp="1"/>
          </p:cNvSpPr>
          <p:nvPr>
            <p:ph idx="1"/>
          </p:nvPr>
        </p:nvSpPr>
        <p:spPr>
          <a:xfrm>
            <a:off x="6801435" y="2871982"/>
            <a:ext cx="4819951" cy="3181684"/>
          </a:xfrm>
        </p:spPr>
        <p:txBody>
          <a:bodyPr anchor="t">
            <a:normAutofit/>
          </a:bodyPr>
          <a:lstStyle/>
          <a:p>
            <a:endParaRPr lang="en-US" sz="1800"/>
          </a:p>
        </p:txBody>
      </p:sp>
    </p:spTree>
    <p:extLst>
      <p:ext uri="{BB962C8B-B14F-4D97-AF65-F5344CB8AC3E}">
        <p14:creationId xmlns:p14="http://schemas.microsoft.com/office/powerpoint/2010/main" val="389964634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5" name="Content Placeholder 4" descr="Formulas on a background">
            <a:extLst>
              <a:ext uri="{FF2B5EF4-FFF2-40B4-BE49-F238E27FC236}">
                <a16:creationId xmlns:a16="http://schemas.microsoft.com/office/drawing/2014/main" id="{9F4A2072-CEEC-C141-80CF-98904EB6F8A1}"/>
              </a:ext>
            </a:extLst>
          </p:cNvPr>
          <p:cNvPicPr>
            <a:picLocks noChangeAspect="1"/>
          </p:cNvPicPr>
          <p:nvPr/>
        </p:nvPicPr>
        <p:blipFill rotWithShape="1">
          <a:blip r:embed="rId2"/>
          <a:srcRect l="11669" r="11670"/>
          <a:stretch/>
        </p:blipFill>
        <p:spPr>
          <a:xfrm>
            <a:off x="20" y="10"/>
            <a:ext cx="7009876" cy="6857990"/>
          </a:xfrm>
          <a:custGeom>
            <a:avLst/>
            <a:gdLst/>
            <a:ahLst/>
            <a:cxnLst/>
            <a:rect l="l" t="t" r="r" b="b"/>
            <a:pathLst>
              <a:path w="7009896" h="6858000">
                <a:moveTo>
                  <a:pt x="0" y="0"/>
                </a:moveTo>
                <a:lnTo>
                  <a:pt x="7009896" y="0"/>
                </a:lnTo>
                <a:lnTo>
                  <a:pt x="7009896" y="1"/>
                </a:lnTo>
                <a:lnTo>
                  <a:pt x="6295211" y="1"/>
                </a:lnTo>
                <a:lnTo>
                  <a:pt x="6195255" y="380651"/>
                </a:lnTo>
                <a:cubicBezTo>
                  <a:pt x="5677600" y="2559611"/>
                  <a:pt x="5966601" y="4758249"/>
                  <a:pt x="6880029" y="6647018"/>
                </a:cubicBezTo>
                <a:lnTo>
                  <a:pt x="6988280" y="6858000"/>
                </a:lnTo>
                <a:lnTo>
                  <a:pt x="0" y="6858000"/>
                </a:lnTo>
                <a:close/>
              </a:path>
            </a:pathLst>
          </a:custGeom>
        </p:spPr>
      </p:pic>
      <p:sp>
        <p:nvSpPr>
          <p:cNvPr id="32" name="Freeform: Shape 31">
            <a:extLst>
              <a:ext uri="{FF2B5EF4-FFF2-40B4-BE49-F238E27FC236}">
                <a16:creationId xmlns:a16="http://schemas.microsoft.com/office/drawing/2014/main" id="{5FDF4720-5445-47BE-89FE-E40D1AE6F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11927" y="-1"/>
            <a:ext cx="6480073" cy="6858002"/>
          </a:xfrm>
          <a:custGeom>
            <a:avLst/>
            <a:gdLst>
              <a:gd name="connsiteX0" fmla="*/ 6130244 w 6480073"/>
              <a:gd name="connsiteY0" fmla="*/ 0 h 6858002"/>
              <a:gd name="connsiteX1" fmla="*/ 6212951 w 6480073"/>
              <a:gd name="connsiteY1" fmla="*/ 314584 h 6858002"/>
              <a:gd name="connsiteX2" fmla="*/ 5540779 w 6480073"/>
              <a:gd name="connsiteY2" fmla="*/ 6756649 h 6858002"/>
              <a:gd name="connsiteX3" fmla="*/ 5489971 w 6480073"/>
              <a:gd name="connsiteY3" fmla="*/ 6858002 h 6858002"/>
              <a:gd name="connsiteX4" fmla="*/ 0 w 6480073"/>
              <a:gd name="connsiteY4" fmla="*/ 6858002 h 6858002"/>
              <a:gd name="connsiteX5" fmla="*/ 0 w 6480073"/>
              <a:gd name="connsiteY5" fmla="*/ 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0073" h="6858002">
                <a:moveTo>
                  <a:pt x="6130244" y="0"/>
                </a:moveTo>
                <a:lnTo>
                  <a:pt x="6212951" y="314584"/>
                </a:lnTo>
                <a:cubicBezTo>
                  <a:pt x="6745828" y="2551616"/>
                  <a:pt x="6460994" y="4808873"/>
                  <a:pt x="5540779" y="6756649"/>
                </a:cubicBezTo>
                <a:lnTo>
                  <a:pt x="5489971" y="6858002"/>
                </a:lnTo>
                <a:lnTo>
                  <a:pt x="0" y="6858002"/>
                </a:lnTo>
                <a:lnTo>
                  <a:pt x="0"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4" name="Freeform: Shape 33">
            <a:extLst>
              <a:ext uri="{FF2B5EF4-FFF2-40B4-BE49-F238E27FC236}">
                <a16:creationId xmlns:a16="http://schemas.microsoft.com/office/drawing/2014/main" id="{AC8710B4-A815-4082-9E4F-F13A00070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42784" y="0"/>
            <a:ext cx="6249216" cy="6858001"/>
          </a:xfrm>
          <a:custGeom>
            <a:avLst/>
            <a:gdLst>
              <a:gd name="connsiteX0" fmla="*/ 0 w 6249216"/>
              <a:gd name="connsiteY0" fmla="*/ 0 h 6858001"/>
              <a:gd name="connsiteX1" fmla="*/ 5893742 w 6249216"/>
              <a:gd name="connsiteY1" fmla="*/ 1 h 6858001"/>
              <a:gd name="connsiteX2" fmla="*/ 5993697 w 6249216"/>
              <a:gd name="connsiteY2" fmla="*/ 380651 h 6858001"/>
              <a:gd name="connsiteX3" fmla="*/ 5308924 w 6249216"/>
              <a:gd name="connsiteY3" fmla="*/ 6647018 h 6858001"/>
              <a:gd name="connsiteX4" fmla="*/ 5200672 w 6249216"/>
              <a:gd name="connsiteY4" fmla="*/ 6858001 h 6858001"/>
              <a:gd name="connsiteX5" fmla="*/ 1 w 6249216"/>
              <a:gd name="connsiteY5"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9216" h="6858001">
                <a:moveTo>
                  <a:pt x="0" y="0"/>
                </a:moveTo>
                <a:lnTo>
                  <a:pt x="5893742" y="1"/>
                </a:lnTo>
                <a:lnTo>
                  <a:pt x="5993697" y="380651"/>
                </a:lnTo>
                <a:cubicBezTo>
                  <a:pt x="6511353" y="2559611"/>
                  <a:pt x="6222352" y="4758249"/>
                  <a:pt x="5308924" y="6647018"/>
                </a:cubicBezTo>
                <a:lnTo>
                  <a:pt x="5200672" y="6858001"/>
                </a:lnTo>
                <a:lnTo>
                  <a:pt x="1" y="68580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2B2BDE9-1219-CC4E-ACCB-0F000ECA2A7F}"/>
              </a:ext>
            </a:extLst>
          </p:cNvPr>
          <p:cNvSpPr>
            <a:spLocks noGrp="1"/>
          </p:cNvSpPr>
          <p:nvPr>
            <p:ph type="title"/>
          </p:nvPr>
        </p:nvSpPr>
        <p:spPr>
          <a:xfrm>
            <a:off x="6801436" y="1396289"/>
            <a:ext cx="4819952" cy="1325563"/>
          </a:xfrm>
        </p:spPr>
        <p:txBody>
          <a:bodyPr vert="horz" lIns="91440" tIns="45720" rIns="91440" bIns="45720" rtlCol="0">
            <a:normAutofit/>
          </a:bodyPr>
          <a:lstStyle/>
          <a:p>
            <a:r>
              <a:rPr lang="en-US" kern="1200">
                <a:latin typeface="+mj-lt"/>
                <a:ea typeface="+mj-ea"/>
                <a:cs typeface="+mj-cs"/>
              </a:rPr>
              <a:t>Music Theory and Mathematics</a:t>
            </a:r>
          </a:p>
        </p:txBody>
      </p:sp>
      <p:sp>
        <p:nvSpPr>
          <p:cNvPr id="29" name="Content Placeholder 28">
            <a:extLst>
              <a:ext uri="{FF2B5EF4-FFF2-40B4-BE49-F238E27FC236}">
                <a16:creationId xmlns:a16="http://schemas.microsoft.com/office/drawing/2014/main" id="{4FA2C4D4-D1C3-46F8-ADDC-6DE25EDF1891}"/>
              </a:ext>
            </a:extLst>
          </p:cNvPr>
          <p:cNvSpPr>
            <a:spLocks noGrp="1"/>
          </p:cNvSpPr>
          <p:nvPr>
            <p:ph idx="1"/>
          </p:nvPr>
        </p:nvSpPr>
        <p:spPr>
          <a:xfrm>
            <a:off x="6801435" y="2871982"/>
            <a:ext cx="4819951" cy="3181684"/>
          </a:xfrm>
        </p:spPr>
        <p:txBody>
          <a:bodyPr anchor="t">
            <a:normAutofit/>
          </a:bodyPr>
          <a:lstStyle/>
          <a:p>
            <a:endParaRPr lang="en-US" sz="1800"/>
          </a:p>
        </p:txBody>
      </p:sp>
    </p:spTree>
    <p:extLst>
      <p:ext uri="{BB962C8B-B14F-4D97-AF65-F5344CB8AC3E}">
        <p14:creationId xmlns:p14="http://schemas.microsoft.com/office/powerpoint/2010/main" val="305975824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13" name="Content Placeholder 12" descr="Pink and blue musical note">
            <a:extLst>
              <a:ext uri="{FF2B5EF4-FFF2-40B4-BE49-F238E27FC236}">
                <a16:creationId xmlns:a16="http://schemas.microsoft.com/office/drawing/2014/main" id="{843780D9-BCA8-C34C-BF0F-50F813671AD4}"/>
              </a:ext>
            </a:extLst>
          </p:cNvPr>
          <p:cNvPicPr>
            <a:picLocks noChangeAspect="1"/>
          </p:cNvPicPr>
          <p:nvPr/>
        </p:nvPicPr>
        <p:blipFill rotWithShape="1">
          <a:blip r:embed="rId2"/>
          <a:srcRect l="14733" r="17038" b="-1"/>
          <a:stretch/>
        </p:blipFill>
        <p:spPr>
          <a:xfrm>
            <a:off x="20" y="10"/>
            <a:ext cx="7009876" cy="6857990"/>
          </a:xfrm>
          <a:custGeom>
            <a:avLst/>
            <a:gdLst/>
            <a:ahLst/>
            <a:cxnLst/>
            <a:rect l="l" t="t" r="r" b="b"/>
            <a:pathLst>
              <a:path w="7009896" h="6858000">
                <a:moveTo>
                  <a:pt x="0" y="0"/>
                </a:moveTo>
                <a:lnTo>
                  <a:pt x="7009896" y="0"/>
                </a:lnTo>
                <a:lnTo>
                  <a:pt x="7009896" y="1"/>
                </a:lnTo>
                <a:lnTo>
                  <a:pt x="6295211" y="1"/>
                </a:lnTo>
                <a:lnTo>
                  <a:pt x="6195255" y="380651"/>
                </a:lnTo>
                <a:cubicBezTo>
                  <a:pt x="5677600" y="2559611"/>
                  <a:pt x="5966601" y="4758249"/>
                  <a:pt x="6880029" y="6647018"/>
                </a:cubicBezTo>
                <a:lnTo>
                  <a:pt x="6988280" y="6858000"/>
                </a:lnTo>
                <a:lnTo>
                  <a:pt x="0" y="6858000"/>
                </a:lnTo>
                <a:close/>
              </a:path>
            </a:pathLst>
          </a:custGeom>
        </p:spPr>
      </p:pic>
      <p:sp>
        <p:nvSpPr>
          <p:cNvPr id="24" name="Freeform: Shape 19">
            <a:extLst>
              <a:ext uri="{FF2B5EF4-FFF2-40B4-BE49-F238E27FC236}">
                <a16:creationId xmlns:a16="http://schemas.microsoft.com/office/drawing/2014/main" id="{5FDF4720-5445-47BE-89FE-E40D1AE6F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711927" y="-1"/>
            <a:ext cx="6480073" cy="6858002"/>
          </a:xfrm>
          <a:custGeom>
            <a:avLst/>
            <a:gdLst>
              <a:gd name="connsiteX0" fmla="*/ 6130244 w 6480073"/>
              <a:gd name="connsiteY0" fmla="*/ 0 h 6858002"/>
              <a:gd name="connsiteX1" fmla="*/ 6212951 w 6480073"/>
              <a:gd name="connsiteY1" fmla="*/ 314584 h 6858002"/>
              <a:gd name="connsiteX2" fmla="*/ 5540779 w 6480073"/>
              <a:gd name="connsiteY2" fmla="*/ 6756649 h 6858002"/>
              <a:gd name="connsiteX3" fmla="*/ 5489971 w 6480073"/>
              <a:gd name="connsiteY3" fmla="*/ 6858002 h 6858002"/>
              <a:gd name="connsiteX4" fmla="*/ 0 w 6480073"/>
              <a:gd name="connsiteY4" fmla="*/ 6858002 h 6858002"/>
              <a:gd name="connsiteX5" fmla="*/ 0 w 6480073"/>
              <a:gd name="connsiteY5" fmla="*/ 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0073" h="6858002">
                <a:moveTo>
                  <a:pt x="6130244" y="0"/>
                </a:moveTo>
                <a:lnTo>
                  <a:pt x="6212951" y="314584"/>
                </a:lnTo>
                <a:cubicBezTo>
                  <a:pt x="6745828" y="2551616"/>
                  <a:pt x="6460994" y="4808873"/>
                  <a:pt x="5540779" y="6756649"/>
                </a:cubicBezTo>
                <a:lnTo>
                  <a:pt x="5489971" y="6858002"/>
                </a:lnTo>
                <a:lnTo>
                  <a:pt x="0" y="6858002"/>
                </a:lnTo>
                <a:lnTo>
                  <a:pt x="0"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5" name="Freeform: Shape 21">
            <a:extLst>
              <a:ext uri="{FF2B5EF4-FFF2-40B4-BE49-F238E27FC236}">
                <a16:creationId xmlns:a16="http://schemas.microsoft.com/office/drawing/2014/main" id="{AC8710B4-A815-4082-9E4F-F13A00070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942784" y="0"/>
            <a:ext cx="6249216" cy="6858001"/>
          </a:xfrm>
          <a:custGeom>
            <a:avLst/>
            <a:gdLst>
              <a:gd name="connsiteX0" fmla="*/ 0 w 6249216"/>
              <a:gd name="connsiteY0" fmla="*/ 0 h 6858001"/>
              <a:gd name="connsiteX1" fmla="*/ 5893742 w 6249216"/>
              <a:gd name="connsiteY1" fmla="*/ 1 h 6858001"/>
              <a:gd name="connsiteX2" fmla="*/ 5993697 w 6249216"/>
              <a:gd name="connsiteY2" fmla="*/ 380651 h 6858001"/>
              <a:gd name="connsiteX3" fmla="*/ 5308924 w 6249216"/>
              <a:gd name="connsiteY3" fmla="*/ 6647018 h 6858001"/>
              <a:gd name="connsiteX4" fmla="*/ 5200672 w 6249216"/>
              <a:gd name="connsiteY4" fmla="*/ 6858001 h 6858001"/>
              <a:gd name="connsiteX5" fmla="*/ 1 w 6249216"/>
              <a:gd name="connsiteY5"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9216" h="6858001">
                <a:moveTo>
                  <a:pt x="0" y="0"/>
                </a:moveTo>
                <a:lnTo>
                  <a:pt x="5893742" y="1"/>
                </a:lnTo>
                <a:lnTo>
                  <a:pt x="5993697" y="380651"/>
                </a:lnTo>
                <a:cubicBezTo>
                  <a:pt x="6511353" y="2559611"/>
                  <a:pt x="6222352" y="4758249"/>
                  <a:pt x="5308924" y="6647018"/>
                </a:cubicBezTo>
                <a:lnTo>
                  <a:pt x="5200672" y="6858001"/>
                </a:lnTo>
                <a:lnTo>
                  <a:pt x="1" y="68580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D2C867B-A3C0-C146-965E-EEB74308DA23}"/>
              </a:ext>
            </a:extLst>
          </p:cNvPr>
          <p:cNvSpPr>
            <a:spLocks noGrp="1"/>
          </p:cNvSpPr>
          <p:nvPr>
            <p:ph type="title"/>
          </p:nvPr>
        </p:nvSpPr>
        <p:spPr>
          <a:xfrm>
            <a:off x="6801436" y="1396289"/>
            <a:ext cx="4819952" cy="1325563"/>
          </a:xfrm>
        </p:spPr>
        <p:txBody>
          <a:bodyPr>
            <a:normAutofit/>
          </a:bodyPr>
          <a:lstStyle/>
          <a:p>
            <a:r>
              <a:rPr lang="en-US"/>
              <a:t>The dataset</a:t>
            </a:r>
          </a:p>
        </p:txBody>
      </p:sp>
      <p:sp>
        <p:nvSpPr>
          <p:cNvPr id="26" name="Content Placeholder 16">
            <a:extLst>
              <a:ext uri="{FF2B5EF4-FFF2-40B4-BE49-F238E27FC236}">
                <a16:creationId xmlns:a16="http://schemas.microsoft.com/office/drawing/2014/main" id="{B9DF0B84-064C-4F74-9FEE-CA225ADC8AB8}"/>
              </a:ext>
            </a:extLst>
          </p:cNvPr>
          <p:cNvSpPr>
            <a:spLocks noGrp="1"/>
          </p:cNvSpPr>
          <p:nvPr>
            <p:ph idx="1"/>
          </p:nvPr>
        </p:nvSpPr>
        <p:spPr>
          <a:xfrm>
            <a:off x="6801435" y="2871982"/>
            <a:ext cx="4819951" cy="3181684"/>
          </a:xfrm>
        </p:spPr>
        <p:txBody>
          <a:bodyPr anchor="t">
            <a:normAutofit/>
          </a:bodyPr>
          <a:lstStyle/>
          <a:p>
            <a:endParaRPr lang="en-US" sz="1800"/>
          </a:p>
        </p:txBody>
      </p:sp>
    </p:spTree>
    <p:extLst>
      <p:ext uri="{BB962C8B-B14F-4D97-AF65-F5344CB8AC3E}">
        <p14:creationId xmlns:p14="http://schemas.microsoft.com/office/powerpoint/2010/main" val="272224231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E90EB45-EEE9-4563-8179-65EF62AE09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E4E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Chart, histogram&#10;&#10;Description automatically generated">
            <a:extLst>
              <a:ext uri="{FF2B5EF4-FFF2-40B4-BE49-F238E27FC236}">
                <a16:creationId xmlns:a16="http://schemas.microsoft.com/office/drawing/2014/main" id="{4C551C1A-F3C3-4143-935D-0C2B11C10F9F}"/>
              </a:ext>
            </a:extLst>
          </p:cNvPr>
          <p:cNvPicPr>
            <a:picLocks noChangeAspect="1"/>
          </p:cNvPicPr>
          <p:nvPr/>
        </p:nvPicPr>
        <p:blipFill>
          <a:blip r:embed="rId2"/>
          <a:stretch>
            <a:fillRect/>
          </a:stretch>
        </p:blipFill>
        <p:spPr>
          <a:xfrm>
            <a:off x="6176433" y="1360741"/>
            <a:ext cx="5372100" cy="4136517"/>
          </a:xfrm>
          <a:prstGeom prst="rect">
            <a:avLst/>
          </a:prstGeom>
        </p:spPr>
      </p:pic>
      <p:sp>
        <p:nvSpPr>
          <p:cNvPr id="18" name="Rectangle 17">
            <a:extLst>
              <a:ext uri="{FF2B5EF4-FFF2-40B4-BE49-F238E27FC236}">
                <a16:creationId xmlns:a16="http://schemas.microsoft.com/office/drawing/2014/main" id="{23D0EF74-AD1E-4FD9-914D-8EC9058EBB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descr="Chart, histogram&#10;&#10;Description automatically generated">
            <a:extLst>
              <a:ext uri="{FF2B5EF4-FFF2-40B4-BE49-F238E27FC236}">
                <a16:creationId xmlns:a16="http://schemas.microsoft.com/office/drawing/2014/main" id="{F87D99F4-A9BB-7249-B1A0-0377A358AD5E}"/>
              </a:ext>
            </a:extLst>
          </p:cNvPr>
          <p:cNvPicPr>
            <a:picLocks noGrp="1" noChangeAspect="1"/>
          </p:cNvPicPr>
          <p:nvPr>
            <p:ph idx="1"/>
          </p:nvPr>
        </p:nvPicPr>
        <p:blipFill>
          <a:blip r:embed="rId3"/>
          <a:stretch>
            <a:fillRect/>
          </a:stretch>
        </p:blipFill>
        <p:spPr>
          <a:xfrm>
            <a:off x="643466" y="1280160"/>
            <a:ext cx="5372099" cy="4297679"/>
          </a:xfrm>
          <a:prstGeom prst="rect">
            <a:avLst/>
          </a:prstGeom>
        </p:spPr>
      </p:pic>
    </p:spTree>
    <p:extLst>
      <p:ext uri="{BB962C8B-B14F-4D97-AF65-F5344CB8AC3E}">
        <p14:creationId xmlns:p14="http://schemas.microsoft.com/office/powerpoint/2010/main" val="13738713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TotalTime>
  <Words>123</Words>
  <Application>Microsoft Macintosh PowerPoint</Application>
  <PresentationFormat>Widescreen</PresentationFormat>
  <Paragraphs>8</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Music Generation with Neural Network Models</vt:lpstr>
      <vt:lpstr>Problem Statement</vt:lpstr>
      <vt:lpstr>Background Research</vt:lpstr>
      <vt:lpstr>Music</vt:lpstr>
      <vt:lpstr>Music Theory and Mathematics</vt:lpstr>
      <vt:lpstr>The dataset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Music Generation with Neural Network Models</dc:title>
  <dc:creator>David castillo</dc:creator>
  <cp:lastModifiedBy>David castillo</cp:lastModifiedBy>
  <cp:revision>1</cp:revision>
  <dcterms:created xsi:type="dcterms:W3CDTF">2022-02-05T01:18:20Z</dcterms:created>
  <dcterms:modified xsi:type="dcterms:W3CDTF">2022-02-05T06:54:41Z</dcterms:modified>
</cp:coreProperties>
</file>

<file path=docProps/thumbnail.jpeg>
</file>